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2" r:id="rId1"/>
  </p:sldMasterIdLst>
  <p:notesMasterIdLst>
    <p:notesMasterId r:id="rId11"/>
  </p:notesMasterIdLst>
  <p:handoutMasterIdLst>
    <p:handoutMasterId r:id="rId12"/>
  </p:handoutMasterIdLst>
  <p:sldIdLst>
    <p:sldId id="256" r:id="rId2"/>
    <p:sldId id="267" r:id="rId3"/>
    <p:sldId id="258" r:id="rId4"/>
    <p:sldId id="259" r:id="rId5"/>
    <p:sldId id="271" r:id="rId6"/>
    <p:sldId id="269" r:id="rId7"/>
    <p:sldId id="266" r:id="rId8"/>
    <p:sldId id="272" r:id="rId9"/>
    <p:sldId id="273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DC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161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6BE294-236D-48A1-AAE7-D0880F243637}" type="datetimeFigureOut">
              <a:rPr lang="ru-RU" smtClean="0"/>
              <a:pPr/>
              <a:t>30.08.2024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5DDEA8-6B04-4266-9115-BA7297938E1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02B037-AEEB-4754-8C05-296B0D6F55EA}" type="datetimeFigureOut">
              <a:rPr lang="ru-RU" smtClean="0"/>
              <a:pPr/>
              <a:t>30.08.2024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A72924-D8C7-4DE7-9DCA-65F44A6317C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3FA395-B821-4FF2-AA82-9C5F4C1FBC19}" type="datetime1">
              <a:rPr lang="ru-RU" smtClean="0"/>
              <a:pPr/>
              <a:t>30.08.2024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980A58-E2F6-44D1-946F-4B3192D632DB}" type="datetime1">
              <a:rPr lang="ru-RU" smtClean="0"/>
              <a:pPr/>
              <a:t>30.08.2024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39C12-B6D0-469F-B617-FF8A539BD83C}" type="datetime1">
              <a:rPr lang="ru-RU" smtClean="0"/>
              <a:pPr/>
              <a:t>30.08.2024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FDD55D-705A-4139-8C9C-6A27C4C84A5E}" type="datetime1">
              <a:rPr lang="ru-RU" smtClean="0"/>
              <a:pPr/>
              <a:t>30.08.2024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C81F52-8054-4499-BE8C-0BB24375E4B5}" type="datetime1">
              <a:rPr lang="ru-RU" smtClean="0"/>
              <a:pPr/>
              <a:t>30.08.2024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052C22-737E-4971-82EB-B04377A615B5}" type="datetime1">
              <a:rPr lang="ru-RU" smtClean="0"/>
              <a:pPr/>
              <a:t>30.08.2024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BF16BA-FF84-4A08-BDC0-1F8A2EFF2E52}" type="datetime1">
              <a:rPr lang="ru-RU" smtClean="0"/>
              <a:pPr/>
              <a:t>30.08.2024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20EA2-0A40-44A5-93C9-B3029C506725}" type="datetime1">
              <a:rPr lang="ru-RU" smtClean="0"/>
              <a:pPr/>
              <a:t>30.08.2024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8CADFF-703B-47D2-8314-B3C0F1F507F3}" type="datetime1">
              <a:rPr lang="ru-RU" smtClean="0"/>
              <a:pPr/>
              <a:t>30.08.2024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0880FB-0806-4875-9CE1-1B146117238D}" type="datetime1">
              <a:rPr lang="ru-RU" smtClean="0"/>
              <a:pPr/>
              <a:t>30.08.2024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CB8981-15B5-498E-A40F-AA46F825BB0C}" type="datetime1">
              <a:rPr lang="ru-RU" smtClean="0"/>
              <a:pPr/>
              <a:t>30.08.2024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4DCC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26A75-8739-4F00-AEF5-1C1BDAE059CF}" type="datetime1">
              <a:rPr lang="ru-RU" smtClean="0"/>
              <a:pPr/>
              <a:t>30.08.2024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Бесплатное фото Плоская планировка медицинских объектов с пустой рамкой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8520" y="0"/>
            <a:ext cx="10277848" cy="686284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73832" y="1772815"/>
            <a:ext cx="8062664" cy="309634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ПАМЯТКА </a:t>
            </a:r>
            <a: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для работающих членов профсоюзов о выплатах пособия по временной нетрудоспособности.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i="1" dirty="0">
              <a:solidFill>
                <a:srgbClr val="C00000"/>
              </a:solidFill>
            </a:endParaRPr>
          </a:p>
        </p:txBody>
      </p:sp>
      <p:pic>
        <p:nvPicPr>
          <p:cNvPr id="1028" name="Picture 4" descr="https://avatars.mds.yandex.net/i?id=ff5f555ef46f647a9a6ea566034a9cc45a55da3a-11540573-images-thumbs&amp;n=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908719" cy="9087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987824" cy="144762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5816" y="274638"/>
            <a:ext cx="5770984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Пособие по временной   нетрудоспособности  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olidFill>
            <a:srgbClr val="C4DCCE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ru-RU" dirty="0" smtClean="0"/>
              <a:t> </a:t>
            </a:r>
          </a:p>
          <a:p>
            <a:pPr>
              <a:buNone/>
            </a:pPr>
            <a:endParaRPr lang="ru-RU" dirty="0" smtClean="0"/>
          </a:p>
          <a:p>
            <a:pPr marL="1588" indent="-1588" algn="just">
              <a:buNone/>
            </a:pPr>
            <a:r>
              <a:rPr lang="ru-RU" dirty="0" smtClean="0"/>
              <a:t>		</a:t>
            </a:r>
            <a:r>
              <a:rPr lang="ru-RU" sz="3800" b="1" dirty="0" smtClean="0">
                <a:solidFill>
                  <a:schemeClr val="accent2">
                    <a:lumMod val="75000"/>
                  </a:schemeClr>
                </a:solidFill>
              </a:rPr>
              <a:t>Пособие по временной нетрудоспособности </a:t>
            </a:r>
            <a:r>
              <a:rPr lang="ru-RU" sz="3800" dirty="0" smtClean="0"/>
              <a:t>(далее – </a:t>
            </a:r>
            <a:r>
              <a:rPr lang="ru-RU" sz="3800" b="1" dirty="0" smtClean="0">
                <a:solidFill>
                  <a:schemeClr val="accent2">
                    <a:lumMod val="75000"/>
                  </a:schemeClr>
                </a:solidFill>
              </a:rPr>
              <a:t>пособие</a:t>
            </a:r>
            <a:r>
              <a:rPr lang="ru-RU" sz="3800" dirty="0" smtClean="0"/>
              <a:t>) — компенсация утраченного трудового дохода в период</a:t>
            </a:r>
          </a:p>
          <a:p>
            <a:pPr marL="1588" indent="-1588" algn="just">
              <a:buNone/>
            </a:pPr>
            <a:endParaRPr lang="ru-RU" sz="3800" dirty="0" smtClean="0"/>
          </a:p>
          <a:p>
            <a:pPr marL="1588" indent="895350" algn="just">
              <a:buNone/>
            </a:pPr>
            <a:r>
              <a:rPr lang="ru-RU" sz="3800" b="1" dirty="0" smtClean="0"/>
              <a:t>	</a:t>
            </a:r>
          </a:p>
          <a:p>
            <a:pPr marL="1588" indent="895350" algn="just">
              <a:buNone/>
            </a:pPr>
            <a:endParaRPr lang="ru-RU" sz="3800" b="1" dirty="0" smtClean="0"/>
          </a:p>
          <a:p>
            <a:pPr marL="1588" indent="895350" algn="just">
              <a:buNone/>
            </a:pPr>
            <a:endParaRPr lang="ru-RU" sz="3800" b="1" dirty="0" smtClean="0"/>
          </a:p>
          <a:p>
            <a:pPr marL="1588" indent="895350" algn="just">
              <a:buNone/>
            </a:pPr>
            <a:endParaRPr lang="ru-RU" sz="3800" b="1" dirty="0" smtClean="0"/>
          </a:p>
          <a:p>
            <a:pPr marL="1588" indent="895350" algn="just">
              <a:buNone/>
            </a:pPr>
            <a:r>
              <a:rPr lang="ru-RU" sz="3800" b="1" dirty="0" smtClean="0"/>
              <a:t>выплачивается</a:t>
            </a:r>
            <a:r>
              <a:rPr lang="ru-RU" sz="3800" dirty="0" smtClean="0"/>
              <a:t> работодателем и Социальным фондом России (далее – СФР) на основании электронного листка нетрудоспособности (ЭЛН). </a:t>
            </a:r>
          </a:p>
          <a:p>
            <a:pPr marL="1588" indent="895350" algn="just">
              <a:buNone/>
            </a:pPr>
            <a:r>
              <a:rPr lang="ru-RU" sz="3800" dirty="0" smtClean="0"/>
              <a:t>	ЭЛН открывается врачом на весь период нетрудоспособности</a:t>
            </a:r>
          </a:p>
          <a:p>
            <a:pPr marL="1588" indent="-1588" algn="just">
              <a:buNone/>
            </a:pPr>
            <a:endParaRPr lang="ru-RU" sz="3800" dirty="0" smtClean="0"/>
          </a:p>
          <a:p>
            <a:pPr marL="1588" indent="-1588" algn="just">
              <a:buNone/>
            </a:pPr>
            <a:r>
              <a:rPr lang="ru-RU" sz="3800" i="1" dirty="0" smtClean="0"/>
              <a:t>	(Федеральный закон "Об обязательном социальном страховании на случай временной нетрудоспособности и в связи с материнством" от 29.12.2006 N 255-ФЗ (далее – закон), ст. 183 Трудового кодекса РФ)</a:t>
            </a:r>
            <a:endParaRPr lang="ru-RU" sz="38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611560" y="3068960"/>
            <a:ext cx="2016224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лечения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63888" y="3068960"/>
            <a:ext cx="2016224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реабилитации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588224" y="3068960"/>
            <a:ext cx="2016224" cy="6480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ухода за больным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1691680" y="2564904"/>
            <a:ext cx="0" cy="43204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7524328" y="2564904"/>
            <a:ext cx="0" cy="43204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>
            <a:off x="4572000" y="2564904"/>
            <a:ext cx="0" cy="432048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352928" cy="1143000"/>
          </a:xfrm>
        </p:spPr>
        <p:txBody>
          <a:bodyPr>
            <a:normAutofit fontScale="90000"/>
          </a:bodyPr>
          <a:lstStyle/>
          <a:p>
            <a:pPr lvl="0"/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Источник выплаты пособия по временной нетрудоспособности (ст.3 закона):</a:t>
            </a:r>
            <a:endParaRPr lang="ru-RU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564904"/>
            <a:ext cx="8229600" cy="964704"/>
          </a:xfrm>
          <a:ln>
            <a:solidFill>
              <a:schemeClr val="tx1"/>
            </a:solidFill>
          </a:ln>
        </p:spPr>
        <p:txBody>
          <a:bodyPr>
            <a:normAutofit fontScale="55000" lnSpcReduction="20000"/>
          </a:bodyPr>
          <a:lstStyle/>
          <a:p>
            <a:pPr algn="just">
              <a:buNone/>
            </a:pPr>
            <a:r>
              <a:rPr lang="ru-RU" dirty="0" smtClean="0"/>
              <a:t>	</a:t>
            </a:r>
          </a:p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sz="3800" dirty="0" smtClean="0">
                <a:solidFill>
                  <a:schemeClr val="accent2">
                    <a:lumMod val="75000"/>
                  </a:schemeClr>
                </a:solidFill>
              </a:rPr>
              <a:t>первые 3 дня </a:t>
            </a:r>
            <a:r>
              <a:rPr lang="ru-RU" sz="3800" dirty="0" smtClean="0"/>
              <a:t>– за счет средств работодателя (страхователя)</a:t>
            </a:r>
          </a:p>
          <a:p>
            <a:pPr>
              <a:buNone/>
            </a:pPr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  <p:sp>
        <p:nvSpPr>
          <p:cNvPr id="4" name="Содержимое 2"/>
          <p:cNvSpPr txBox="1">
            <a:spLocks/>
          </p:cNvSpPr>
          <p:nvPr/>
        </p:nvSpPr>
        <p:spPr>
          <a:xfrm>
            <a:off x="467544" y="3789040"/>
            <a:ext cx="8229600" cy="86409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40000" lnSpcReduction="20000"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	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5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 4-го дня</a:t>
            </a:r>
            <a:r>
              <a:rPr kumimoji="0" lang="ru-RU" sz="5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51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– за счет средств бюджета СФР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Исчисляется (п.2 ст.14 закона):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dirty="0" smtClean="0"/>
              <a:t>		из среднего заработка, включающего все виды выплат, на которые начислены страховые взносы в СФР за два предшествующих календарных года, в том числе за время работы у других страхователей.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Пособие рассчитывается по формуле: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СРЗ : (730  - ДМ) </a:t>
            </a: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</a:rPr>
              <a:t>х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КТ </a:t>
            </a:r>
            <a:r>
              <a:rPr lang="ru-RU" b="1" dirty="0" err="1" smtClean="0">
                <a:solidFill>
                  <a:schemeClr val="accent2">
                    <a:lumMod val="75000"/>
                  </a:schemeClr>
                </a:solidFill>
              </a:rPr>
              <a:t>х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ДН = пособие</a:t>
            </a:r>
          </a:p>
          <a:p>
            <a:pPr algn="ctr">
              <a:buNone/>
            </a:pPr>
            <a:endParaRPr lang="ru-RU" dirty="0" smtClean="0">
              <a:solidFill>
                <a:schemeClr val="accent2">
                  <a:lumMod val="75000"/>
                </a:schemeClr>
              </a:solidFill>
            </a:endParaRPr>
          </a:p>
          <a:p>
            <a:pPr>
              <a:buNone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СРЗ</a:t>
            </a:r>
            <a:r>
              <a:rPr lang="ru-RU" i="1" dirty="0" smtClean="0"/>
              <a:t> — средний заработок за 2 предыдущих года;</a:t>
            </a:r>
            <a:endParaRPr lang="ru-RU" dirty="0" smtClean="0"/>
          </a:p>
          <a:p>
            <a:pPr>
              <a:buNone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730</a:t>
            </a:r>
            <a:r>
              <a:rPr lang="ru-RU" i="1" dirty="0" smtClean="0"/>
              <a:t> —фиксированное количество дней;</a:t>
            </a:r>
            <a:endParaRPr lang="ru-RU" dirty="0" smtClean="0"/>
          </a:p>
          <a:p>
            <a:pPr>
              <a:buNone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КТ</a:t>
            </a:r>
            <a:r>
              <a:rPr lang="ru-RU" i="1" dirty="0" smtClean="0"/>
              <a:t> — коэффициент оплаты по стажу (до 5 лет стажа - 0,6, 5-8 лет – 0,8, 8 и более лет – 1);</a:t>
            </a:r>
            <a:endParaRPr lang="ru-RU" dirty="0" smtClean="0"/>
          </a:p>
          <a:p>
            <a:pPr algn="just">
              <a:buNone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ДМ</a:t>
            </a:r>
            <a:r>
              <a:rPr lang="ru-RU" b="1" i="1" dirty="0" smtClean="0"/>
              <a:t> </a:t>
            </a:r>
            <a:r>
              <a:rPr lang="ru-RU" i="1" dirty="0" smtClean="0"/>
              <a:t>— календарные дни, в которые трудовой договор был приостановлен;</a:t>
            </a:r>
            <a:endParaRPr lang="ru-RU" dirty="0" smtClean="0"/>
          </a:p>
          <a:p>
            <a:pPr algn="just">
              <a:buNone/>
            </a:pP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ДН</a:t>
            </a:r>
            <a:r>
              <a:rPr lang="ru-RU" i="1" dirty="0" smtClean="0"/>
              <a:t> — количество календарных дней временной нетрудоспособности.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 </a:t>
            </a:r>
            <a:b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           </a:t>
            </a: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При работе</a:t>
            </a:r>
            <a:b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           по  совместительству:</a:t>
            </a:r>
            <a:r>
              <a:rPr lang="ru-RU" sz="3600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36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 marL="1588" indent="-1588" algn="just">
              <a:buNone/>
            </a:pPr>
            <a:r>
              <a:rPr lang="ru-RU" dirty="0" smtClean="0"/>
              <a:t>		пособие выплачивается по каждому месту работы на основании одного и того же ЭЛН  </a:t>
            </a:r>
            <a:r>
              <a:rPr lang="ru-RU" i="1" dirty="0" smtClean="0"/>
              <a:t>(п.2-4 ст.13 закона)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i="1" dirty="0" smtClean="0"/>
              <a:t>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Перечисление выплат </a:t>
            </a:r>
            <a:b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по пособию допускается:</a:t>
            </a:r>
            <a:r>
              <a:rPr lang="ru-RU" sz="4000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4000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sz="4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437112"/>
            <a:ext cx="8229600" cy="1689051"/>
          </a:xfrm>
        </p:spPr>
        <p:txBody>
          <a:bodyPr>
            <a:normAutofit fontScale="70000" lnSpcReduction="20000"/>
          </a:bodyPr>
          <a:lstStyle/>
          <a:p>
            <a:pPr marL="1588" indent="-1588" algn="just">
              <a:buNone/>
            </a:pPr>
            <a:r>
              <a:rPr lang="ru-RU" dirty="0" smtClean="0"/>
              <a:t>	</a:t>
            </a:r>
          </a:p>
          <a:p>
            <a:pPr marL="1588" indent="895350" algn="just">
              <a:buNone/>
            </a:pPr>
            <a:r>
              <a:rPr lang="ru-RU" sz="4400" dirty="0" smtClean="0"/>
              <a:t>Работник может получать его любым удобным способом, уведомив заранее работодателя (страхователя)</a:t>
            </a:r>
          </a:p>
          <a:p>
            <a:pPr marL="1588" indent="-1588" algn="just">
              <a:buNone/>
            </a:pPr>
            <a:endParaRPr lang="ru-RU" sz="4400" dirty="0" smtClean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043608" y="1988840"/>
            <a:ext cx="4824536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2400" dirty="0" smtClean="0"/>
              <a:t>На карты любых платежных систем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2852936"/>
            <a:ext cx="1800200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2400" dirty="0" smtClean="0"/>
              <a:t>Наличными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043608" y="3645024"/>
            <a:ext cx="3312368" cy="4616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2400" dirty="0" smtClean="0"/>
              <a:t>Почтовым переводом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835696" y="1412776"/>
            <a:ext cx="5400600" cy="3385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600" i="1" dirty="0" smtClean="0"/>
              <a:t>(постановление Правительства РФ от 01.12.18 № 1466) </a:t>
            </a:r>
            <a:endParaRPr lang="ru-RU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>
            <a:off x="323528" y="2132856"/>
            <a:ext cx="576064" cy="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>
            <a:off x="323528" y="3861048"/>
            <a:ext cx="576064" cy="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23528" y="3140968"/>
            <a:ext cx="576064" cy="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ru-RU" sz="3600" b="1" dirty="0" smtClean="0">
                <a:solidFill>
                  <a:schemeClr val="accent2">
                    <a:lumMod val="75000"/>
                  </a:schemeClr>
                </a:solidFill>
              </a:rPr>
              <a:t>Пособие после увольнения выплачивается</a:t>
            </a:r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</a:br>
            <a:endParaRPr lang="ru-RU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ru-RU" dirty="0" smtClean="0"/>
              <a:t>		при болезни или травме в течение 30 календарных дней после увольнения из расчета 60% от среднего заработка </a:t>
            </a:r>
            <a:r>
              <a:rPr lang="ru-RU" i="1" dirty="0" smtClean="0"/>
              <a:t>(ч.2 ст.5, ч.3 ст.13 закона)</a:t>
            </a:r>
            <a:endParaRPr lang="ru-RU" dirty="0" smtClean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u="sng" dirty="0" smtClean="0">
                <a:solidFill>
                  <a:schemeClr val="accent2">
                    <a:lumMod val="75000"/>
                  </a:schemeClr>
                </a:solidFill>
              </a:rPr>
              <a:t>При несогласии с правильностью расчета пособия по временной нетрудоспособности</a:t>
            </a:r>
            <a:r>
              <a:rPr lang="ru-RU" sz="2700" b="1" u="sng" dirty="0" smtClean="0">
                <a:solidFill>
                  <a:schemeClr val="accent2">
                    <a:lumMod val="75000"/>
                  </a:schemeClr>
                </a:solidFill>
              </a:rPr>
              <a:t>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5694347"/>
            <a:ext cx="8280920" cy="707886"/>
          </a:xfrm>
          <a:prstGeom prst="rect">
            <a:avLst/>
          </a:prstGeom>
          <a:ln>
            <a:solidFill>
              <a:schemeClr val="tx1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</a:rPr>
              <a:t>За помощью в отстаивании Ваших прав ОБРАЩАЙТЕСЬ в профсоюзную организацию!</a:t>
            </a:r>
            <a:endParaRPr lang="en-US" sz="20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1560" y="1196752"/>
            <a:ext cx="8280920" cy="3385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</a:rPr>
              <a:t>Шаг 1</a:t>
            </a:r>
            <a:r>
              <a:rPr lang="ru-RU" sz="1600" dirty="0" smtClean="0"/>
              <a:t>: </a:t>
            </a:r>
            <a:r>
              <a:rPr lang="ru-RU" sz="1600" b="1" dirty="0" smtClean="0"/>
              <a:t>Запросить</a:t>
            </a:r>
            <a:r>
              <a:rPr lang="ru-RU" sz="1600" dirty="0" smtClean="0"/>
              <a:t> в бухгалтерии </a:t>
            </a:r>
            <a:r>
              <a:rPr lang="ru-RU" sz="1600" b="1" dirty="0" smtClean="0"/>
              <a:t>расчетный листок</a:t>
            </a:r>
            <a:endParaRPr lang="ru-RU" sz="16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1772816"/>
            <a:ext cx="8280920" cy="58477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</a:rPr>
              <a:t>Шаг 2</a:t>
            </a:r>
            <a:r>
              <a:rPr lang="ru-RU" sz="1600" dirty="0" smtClean="0"/>
              <a:t>: В личном кабинете на сайте СФР (или </a:t>
            </a:r>
            <a:r>
              <a:rPr lang="ru-RU" sz="1600" dirty="0" err="1" smtClean="0"/>
              <a:t>Госуслуги</a:t>
            </a:r>
            <a:r>
              <a:rPr lang="ru-RU" sz="1600" dirty="0" smtClean="0"/>
              <a:t>) </a:t>
            </a:r>
            <a:r>
              <a:rPr lang="ru-RU" sz="1600" b="1" dirty="0" smtClean="0"/>
              <a:t>получить справку </a:t>
            </a:r>
            <a:r>
              <a:rPr lang="ru-RU" sz="1600" dirty="0" smtClean="0"/>
              <a:t>о выплате по больничному листку</a:t>
            </a:r>
            <a:endParaRPr lang="ru-RU" sz="1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11560" y="2564904"/>
            <a:ext cx="8280920" cy="3385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</a:rPr>
              <a:t>Шаг 3</a:t>
            </a:r>
            <a:r>
              <a:rPr lang="ru-RU" sz="1600" dirty="0" smtClean="0"/>
              <a:t>: </a:t>
            </a:r>
            <a:r>
              <a:rPr lang="ru-RU" sz="1600" b="1" dirty="0" smtClean="0"/>
              <a:t>Сверить данные</a:t>
            </a:r>
            <a:r>
              <a:rPr lang="ru-RU" sz="1600" dirty="0" smtClean="0"/>
              <a:t>, полученные из СФР с расчетным листком</a:t>
            </a:r>
            <a:endParaRPr lang="ru-RU" sz="16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3140968"/>
            <a:ext cx="8280920" cy="58477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chemeClr val="accent2">
                    <a:lumMod val="75000"/>
                  </a:schemeClr>
                </a:solidFill>
              </a:rPr>
              <a:t>Шаг 4</a:t>
            </a:r>
            <a:r>
              <a:rPr lang="ru-RU" sz="1600" dirty="0" smtClean="0"/>
              <a:t>: Если данные в расчетном листке отличаются от сведений, полученных из СФР, либо при сомнениях в обоснованности размера начислений </a:t>
            </a:r>
            <a:r>
              <a:rPr lang="ru-RU" sz="1600" smtClean="0"/>
              <a:t>работник </a:t>
            </a:r>
            <a:r>
              <a:rPr lang="ru-RU" sz="1600" b="1" smtClean="0"/>
              <a:t>рекомендуем </a:t>
            </a:r>
            <a:r>
              <a:rPr lang="ru-RU" sz="1600" b="1" dirty="0" smtClean="0"/>
              <a:t>обратиться</a:t>
            </a:r>
            <a:endParaRPr lang="ru-RU" sz="1600" b="1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611560" y="3933056"/>
            <a:ext cx="4896544" cy="3385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1600" dirty="0" smtClean="0"/>
              <a:t>в профсоюзную организацию (социальную комиссию)</a:t>
            </a:r>
            <a:endParaRPr lang="ru-RU" sz="1600" b="1" dirty="0" smtClean="0"/>
          </a:p>
        </p:txBody>
      </p:sp>
      <p:sp>
        <p:nvSpPr>
          <p:cNvPr id="11" name="Прямоугольник 10"/>
          <p:cNvSpPr/>
          <p:nvPr/>
        </p:nvSpPr>
        <p:spPr>
          <a:xfrm>
            <a:off x="611560" y="4437112"/>
            <a:ext cx="1584176" cy="3385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just"/>
            <a:r>
              <a:rPr lang="ru-RU" sz="1600" dirty="0" smtClean="0">
                <a:solidFill>
                  <a:prstClr val="black"/>
                </a:solidFill>
              </a:rPr>
              <a:t>к работодателю</a:t>
            </a:r>
            <a:endParaRPr lang="ru-RU" sz="1600" b="1" dirty="0" smtClean="0">
              <a:solidFill>
                <a:prstClr val="black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851920" y="4437112"/>
            <a:ext cx="5040560" cy="58477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just"/>
            <a:r>
              <a:rPr lang="ru-RU" sz="1600" dirty="0" smtClean="0">
                <a:solidFill>
                  <a:prstClr val="black"/>
                </a:solidFill>
              </a:rPr>
              <a:t>в лечебное учреждение (при несоответствии указанных в ЭЛН сроках лечения реальным)</a:t>
            </a:r>
            <a:endParaRPr lang="ru-RU" sz="1600" b="1" dirty="0" smtClean="0">
              <a:solidFill>
                <a:prstClr val="black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11560" y="5157192"/>
            <a:ext cx="3888432" cy="3385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just"/>
            <a:r>
              <a:rPr lang="ru-RU" sz="1600" dirty="0" smtClean="0">
                <a:solidFill>
                  <a:prstClr val="black"/>
                </a:solidFill>
              </a:rPr>
              <a:t>в территориальный фонд СФР</a:t>
            </a:r>
            <a:endParaRPr lang="ru-RU" sz="1600" b="1" dirty="0" smtClean="0">
              <a:solidFill>
                <a:prstClr val="black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444208" y="5157192"/>
            <a:ext cx="2448272" cy="33855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just"/>
            <a:r>
              <a:rPr lang="ru-RU" sz="1600" dirty="0" smtClean="0">
                <a:solidFill>
                  <a:prstClr val="black"/>
                </a:solidFill>
              </a:rPr>
              <a:t>в трудовую инспекцию</a:t>
            </a:r>
            <a:endParaRPr lang="ru-RU" sz="1600" dirty="0">
              <a:solidFill>
                <a:prstClr val="black"/>
              </a:solidFill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251520" y="4149080"/>
            <a:ext cx="288032" cy="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>
            <a:off x="251520" y="4581128"/>
            <a:ext cx="288032" cy="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>
            <a:off x="3491880" y="4581128"/>
            <a:ext cx="288032" cy="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251520" y="5301208"/>
            <a:ext cx="288032" cy="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>
            <a:off x="6156176" y="5301208"/>
            <a:ext cx="288032" cy="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434</TotalTime>
  <Words>241</Words>
  <Application>Microsoft Office PowerPoint</Application>
  <PresentationFormat>Экран (4:3)</PresentationFormat>
  <Paragraphs>65</Paragraphs>
  <Slides>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2" baseType="lpstr">
      <vt:lpstr>Arial</vt:lpstr>
      <vt:lpstr>Calibri</vt:lpstr>
      <vt:lpstr>Тема Office</vt:lpstr>
      <vt:lpstr>  ПАМЯТКА  для работающих членов профсоюзов о выплатах пособия по временной нетрудоспособности.   </vt:lpstr>
      <vt:lpstr>Пособие по временной   нетрудоспособности  </vt:lpstr>
      <vt:lpstr>Источник выплаты пособия по временной нетрудоспособности (ст.3 закона):</vt:lpstr>
      <vt:lpstr>Исчисляется (п.2 ст.14 закона):</vt:lpstr>
      <vt:lpstr>Пособие рассчитывается по формуле: </vt:lpstr>
      <vt:lpstr>             При работе            по  совместительству: </vt:lpstr>
      <vt:lpstr>  Перечисление выплат  по пособию допускается: </vt:lpstr>
      <vt:lpstr> Пособие после увольнения выплачивается </vt:lpstr>
      <vt:lpstr>При несогласии с правильностью расчета пособия по временной нетрудоспособности: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E.E.Lusenkova</dc:creator>
  <cp:lastModifiedBy>Наталья</cp:lastModifiedBy>
  <cp:revision>48</cp:revision>
  <dcterms:created xsi:type="dcterms:W3CDTF">2024-05-31T07:47:01Z</dcterms:created>
  <dcterms:modified xsi:type="dcterms:W3CDTF">2024-08-30T05:43:06Z</dcterms:modified>
</cp:coreProperties>
</file>